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embeddedFontLst>
    <p:embeddedFont>
      <p:font typeface="Libre Franklin" pitchFamily="2" charset="0"/>
      <p:regular r:id="rId15"/>
      <p:bold r:id="rId16"/>
    </p:embeddedFont>
    <p:embeddedFont>
      <p:font typeface="Libre Franklin ExtraBold" pitchFamily="2" charset="0"/>
      <p:bold r:id="rId17"/>
    </p:embeddedFont>
    <p:embeddedFont>
      <p:font typeface="Libre Franklin Medium" pitchFamily="2" charset="0"/>
      <p:regular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A5D"/>
    <a:srgbClr val="B7E2F9"/>
    <a:srgbClr val="DCF0FE"/>
    <a:srgbClr val="F6F1F0"/>
    <a:srgbClr val="B5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/>
    <p:restoredTop sz="94720"/>
  </p:normalViewPr>
  <p:slideViewPr>
    <p:cSldViewPr snapToGrid="0">
      <p:cViewPr varScale="1">
        <p:scale>
          <a:sx n="54" d="100"/>
          <a:sy n="54" d="100"/>
        </p:scale>
        <p:origin x="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1BA4-FA63-4837-A5A1-2D761942E88E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9318-077A-4A04-8FC4-EBEE962A56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2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9318-077A-4A04-8FC4-EBEE962A56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6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9318-077A-4A04-8FC4-EBEE962A564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63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89318-077A-4A04-8FC4-EBEE962A564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86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1230D-2491-364E-93D8-FFFBDBC0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0F7DEF-CE47-E34C-6CE6-56CCEBF3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E298DC-9A04-40BA-0956-2C9CF1AB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4AA012-D246-28C0-C5CE-D57ED23D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45AC96-F6D0-B56A-C3CF-4B7A5F13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1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2340D-034E-25F4-7671-80A7EAB8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88316BA-AB16-1152-1368-36C9D1866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0932EA-8F10-8043-3B40-775E4F36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0FB3D-179C-3D4A-7E2B-9DFD01E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C65225-B04C-D305-C73D-FDB30D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573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BB4418-F7FA-2D42-7CCB-A65B4ABE3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170E05-479C-E905-9FC1-407ECFE55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3E34B9-0389-CACC-6982-E5782F8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70966E-C76D-09E4-FCBC-B83B0C01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6449BF-13E0-FD84-F95B-F4DD395D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B5445-2775-7772-2B8D-53DBA888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6E2CBF-FA80-8A91-DBBB-5A84AB40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558761-4FC1-0340-ABC4-8AE74EA1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DD425F-9D60-BF8B-35B6-44AC61D1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F6B8D3-FE02-EFF8-32A0-A99A5D3D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5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D429C-8B2D-9F36-20D9-F539E997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E04FC1-ED6A-9A6E-9EFA-B45D420A0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D9611F-ED5F-98A9-B08C-47E651E8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CDAE9C-2231-EAA6-D304-13E4F407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E7EADF-5A79-4526-8FE7-551DF21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78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CEF6-F620-DFF8-DBD1-AC1626F0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BCF8AA-5A63-BC73-4CE3-77D33BA48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D5560D1-EF4B-BAFE-890B-8A5CB011C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053C95-78F1-90C6-2F9E-AEF730E6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7833F59-7542-FC84-23FE-36ED9E27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5CDD3F-262A-E610-0A40-B7C1B86E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33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98A66-10C0-877A-340C-6C2F43F5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4D37A6-146D-9C73-A8DD-546AC4C5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961A804-2F55-1D38-C2B6-3CC412656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AA801C5-4428-956B-1A0D-986EFE299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965B78C-19F2-DE1C-3AFE-2139674CA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B0B726D-66FC-9B26-752B-A06036C3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008B293-805F-8BCD-7380-4B2AAAE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2C1903C-8A09-DE1B-77AF-EF16F8E6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42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53EE1-035B-066D-B83A-33A104F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B92093-6589-F7B9-9E01-A167A039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F4CA7A-3CAF-5688-FA8D-AAEB21D7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817AD77-17D8-1185-0CB9-59BBD429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6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5516E70-6F12-C463-87D2-EAF67A24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5AFFA60-AEF0-0B5B-497D-91EC87D9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9539EB-6512-2075-CAF0-8506E6FD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25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E0141-FF3F-E157-64F5-7C06DE67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05A47D-0155-B1BE-FC2C-0E4A5C43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C86446-7609-A315-4132-274863C1C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9EA842-DA87-426D-4BBE-7C39AA65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C5D799-833F-3BFB-3CD2-D1336E55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537BC7-78BB-D561-1145-DED4BF6E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3FA80-A0E7-4E7B-E44B-3BC1CAA0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4785135-7AA2-C44E-B9AC-68AC0A0AC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AB38A6-89FA-208D-97AA-DC46FCB5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60729B-8327-E72C-3E71-C099A155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AECF56-3478-5FF8-51B0-D31685AD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5FE5D5-8EC4-4252-EEC5-64BC8F2B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B8317E3-25C8-497E-E1B9-2AE6DF9E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EE1FF3-126C-170E-1FE2-138F830FB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3F74C2-0657-4B50-F398-D650A1F7C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C7916-07EF-0C4A-8AA6-447A0EE7C745}" type="datetimeFigureOut">
              <a:rPr lang="da-DK" smtClean="0"/>
              <a:t>07-05-2025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62C11-6A13-9BE3-94C8-FA29581A8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D4ED4B-7A80-DA03-DC98-84091749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BEDA3-C079-FF48-86B3-12400303ADC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32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778543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vimeo.com/991924509" TargetMode="External"/><Relationship Id="rId4" Type="http://schemas.openxmlformats.org/officeDocument/2006/relationships/hyperlink" Target="https://vimeo.com/99192384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91923846?share=copy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hyperlink" Target="https://vimeo.com/99192384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edison.ffefonden.dk/tilmelding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henrik@ffefonden.dk" TargetMode="External"/><Relationship Id="rId4" Type="http://schemas.openxmlformats.org/officeDocument/2006/relationships/hyperlink" Target="mailto:rikkeelisa@ffefonden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ison.ffefonden.dk/tilmelding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ison.ffefonden.dk/tilmelding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edison.ffefonden.dk/tilmeld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on.ffefonden.dk/undervisningsmateriale/procesmodellen-idevej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https://edison.ffefonden.dk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edison.ffefonden.dk/undervisningsmateria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ison.ffefonden.dk/tilmelding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hyperlink" Target="https://vimeo.com/9919237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C2229DBB-D654-983F-681F-6947AA40A7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" y="-21915"/>
            <a:ext cx="12192000" cy="690183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4A0C16E-8FFE-54F4-72E2-DCC26B2ECF13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30B436-0E03-AD69-636C-9CED01DB1AE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13" name="Afrundet rektangel 12">
            <a:extLst>
              <a:ext uri="{FF2B5EF4-FFF2-40B4-BE49-F238E27FC236}">
                <a16:creationId xmlns:a16="http://schemas.microsoft.com/office/drawing/2014/main" id="{CFE035B4-8B8D-A02F-3204-182E06E9C1FC}"/>
              </a:ext>
            </a:extLst>
          </p:cNvPr>
          <p:cNvSpPr/>
          <p:nvPr/>
        </p:nvSpPr>
        <p:spPr>
          <a:xfrm>
            <a:off x="5461541" y="1445534"/>
            <a:ext cx="2155223" cy="315262"/>
          </a:xfrm>
          <a:prstGeom prst="roundRect">
            <a:avLst>
              <a:gd name="adj" fmla="val 50000"/>
            </a:avLst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latin typeface="Libre Franklin" pitchFamily="2" charset="77"/>
              </a:rPr>
              <a:t>Din og min by i bevægelse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FE580D5-B734-107D-18AA-5D08AFBBB266}"/>
              </a:ext>
            </a:extLst>
          </p:cNvPr>
          <p:cNvSpPr txBox="1"/>
          <p:nvPr/>
        </p:nvSpPr>
        <p:spPr>
          <a:xfrm>
            <a:off x="5366457" y="1904376"/>
            <a:ext cx="5060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rgbClr val="3E4A5D"/>
                </a:solidFill>
                <a:latin typeface="Libre Franklin" pitchFamily="2" charset="77"/>
              </a:rPr>
              <a:t>Projekt Edison 2025 | </a:t>
            </a:r>
            <a:r>
              <a:rPr lang="da-DK" sz="3600" dirty="0">
                <a:solidFill>
                  <a:srgbClr val="3E4A5D"/>
                </a:solidFill>
                <a:latin typeface="Libre Franklin" pitchFamily="2" charset="77"/>
              </a:rPr>
              <a:t>Entreprenørskab til alle fag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162A8A6-FF40-29EE-751F-B43890F160CD}"/>
              </a:ext>
            </a:extLst>
          </p:cNvPr>
          <p:cNvSpPr txBox="1"/>
          <p:nvPr/>
        </p:nvSpPr>
        <p:spPr>
          <a:xfrm>
            <a:off x="5366456" y="3802282"/>
            <a:ext cx="5060245" cy="213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600" dirty="0">
                <a:solidFill>
                  <a:srgbClr val="3E4A5D"/>
                </a:solidFill>
                <a:latin typeface="Libre Franklin" pitchFamily="2" charset="77"/>
              </a:rPr>
              <a:t>Projekt Edison er en landsdækkende opfinderkonkurrence for elever i 6.-7. klasse. Formålet er at styrke elevernes evner inden for innovation, </a:t>
            </a:r>
            <a:r>
              <a:rPr lang="da-DK" sz="1600" dirty="0" err="1">
                <a:solidFill>
                  <a:srgbClr val="3E4A5D"/>
                </a:solidFill>
                <a:latin typeface="Libre Franklin" pitchFamily="2" charset="77"/>
              </a:rPr>
              <a:t>entreprenørskab</a:t>
            </a:r>
            <a:r>
              <a:rPr lang="da-DK" sz="1600" dirty="0">
                <a:solidFill>
                  <a:srgbClr val="3E4A5D"/>
                </a:solidFill>
                <a:latin typeface="Libre Franklin" pitchFamily="2" charset="77"/>
              </a:rPr>
              <a:t> og problemløsning – uanset fag. Gennem projektet lærer eleverne at udvikle idéer, arbejde sammen og finde løsninger på virkelige problemer.</a:t>
            </a:r>
          </a:p>
        </p:txBody>
      </p:sp>
      <p:pic>
        <p:nvPicPr>
          <p:cNvPr id="8" name="Billede 7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490AC21B-98F8-807B-38A0-76863172F0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5" name="Afrundet rektangel 4">
            <a:extLst>
              <a:ext uri="{FF2B5EF4-FFF2-40B4-BE49-F238E27FC236}">
                <a16:creationId xmlns:a16="http://schemas.microsoft.com/office/drawing/2014/main" id="{46F2F785-3998-1F52-D2B9-FE27C2CE921C}"/>
              </a:ext>
            </a:extLst>
          </p:cNvPr>
          <p:cNvSpPr/>
          <p:nvPr/>
        </p:nvSpPr>
        <p:spPr>
          <a:xfrm>
            <a:off x="5412631" y="6163343"/>
            <a:ext cx="2663220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9" name="Trekant 8">
            <a:extLst>
              <a:ext uri="{FF2B5EF4-FFF2-40B4-BE49-F238E27FC236}">
                <a16:creationId xmlns:a16="http://schemas.microsoft.com/office/drawing/2014/main" id="{0D5D526E-3091-EA6D-E285-2C2242207DC1}"/>
              </a:ext>
            </a:extLst>
          </p:cNvPr>
          <p:cNvSpPr/>
          <p:nvPr/>
        </p:nvSpPr>
        <p:spPr>
          <a:xfrm rot="5400000">
            <a:off x="5535385" y="6241143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 af Rikke Elisa Falkenberg.&#10;Billedet er et link til en introduktionsfilm på Vimeo.">
            <a:hlinkClick r:id="rId3"/>
            <a:extLst>
              <a:ext uri="{FF2B5EF4-FFF2-40B4-BE49-F238E27FC236}">
                <a16:creationId xmlns:a16="http://schemas.microsoft.com/office/drawing/2014/main" id="{1DC881BD-1822-D5B7-A7EA-644D49D062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19" y="1248553"/>
            <a:ext cx="3820776" cy="5631219"/>
          </a:xfrm>
          <a:prstGeom prst="rect">
            <a:avLst/>
          </a:prstGeom>
        </p:spPr>
      </p:pic>
      <p:pic>
        <p:nvPicPr>
          <p:cNvPr id="11" name="Grafik 10" descr="Afspil med massiv udfyldning">
            <a:hlinkClick r:id="rId3"/>
            <a:extLst>
              <a:ext uri="{FF2B5EF4-FFF2-40B4-BE49-F238E27FC236}">
                <a16:creationId xmlns:a16="http://schemas.microsoft.com/office/drawing/2014/main" id="{B86E5206-E6AA-4485-1CEA-8A2087B06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737" y="3658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E6371-7B52-536D-EA03-2D291F550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32FE3C2-D16E-53E7-2A05-F26F66BCC9F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5C98C88-F46E-B675-7D7C-FFD043CBEB4F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03B8A9D1-1DE6-2DCC-2343-A0CE95D1E364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21079038-5ADA-A632-9ED0-F2E197824AFB}"/>
              </a:ext>
            </a:extLst>
          </p:cNvPr>
          <p:cNvSpPr txBox="1"/>
          <p:nvPr/>
        </p:nvSpPr>
        <p:spPr>
          <a:xfrm>
            <a:off x="1187752" y="1348276"/>
            <a:ext cx="34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Fokus 2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forsyning og infrastruktur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5780B5C4-C3BC-1765-D696-F0CFF7C0D3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9" name="Google Shape;417;g2f0c02a0eea_0_103">
            <a:extLst>
              <a:ext uri="{FF2B5EF4-FFF2-40B4-BE49-F238E27FC236}">
                <a16:creationId xmlns:a16="http://schemas.microsoft.com/office/drawing/2014/main" id="{F1665735-848A-66EC-7478-688596D42EBD}"/>
              </a:ext>
            </a:extLst>
          </p:cNvPr>
          <p:cNvSpPr txBox="1"/>
          <p:nvPr/>
        </p:nvSpPr>
        <p:spPr>
          <a:xfrm>
            <a:off x="1281608" y="2642795"/>
            <a:ext cx="3837043" cy="27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t" anchorCtr="0">
            <a:spAutoFit/>
          </a:bodyPr>
          <a:lstStyle/>
          <a:p>
            <a:pPr marL="0" marR="0" lvl="0" indent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Eleverne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opfordres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finde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løsninger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forbedre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byens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anvendelse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af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ressourcer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infrastruktur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Fokusområdet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inkluderer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blandt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andet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arbejdet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med:</a:t>
            </a:r>
            <a:endParaRPr lang="en-US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udvikling af metoder til at spare på vand og energi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smarte løsninger for fælles transportmuligheder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forbedret affaldshåndteringen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ptimering af infrastruktur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sikre cykelstier.</a:t>
            </a:r>
          </a:p>
          <a:p>
            <a:pPr>
              <a:lnSpc>
                <a:spcPct val="120600"/>
              </a:lnSpc>
              <a:buClr>
                <a:srgbClr val="000000"/>
              </a:buClr>
              <a:buSzPts val="1600"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Fokusområdet udfordrer eleverne til at tænke kreativt og kritisk om byudvikling, der gavner både miljø og borgere.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15" name="Afrundet rektangel 14">
            <a:hlinkClick r:id="rId4"/>
            <a:extLst>
              <a:ext uri="{FF2B5EF4-FFF2-40B4-BE49-F238E27FC236}">
                <a16:creationId xmlns:a16="http://schemas.microsoft.com/office/drawing/2014/main" id="{D28C63F4-8ED8-BF26-84D0-1E08061B43A3}"/>
              </a:ext>
            </a:extLst>
          </p:cNvPr>
          <p:cNvSpPr/>
          <p:nvPr/>
        </p:nvSpPr>
        <p:spPr>
          <a:xfrm>
            <a:off x="1281609" y="5684458"/>
            <a:ext cx="2667304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5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875F9318-2461-E037-4060-C7A0563218F3}"/>
              </a:ext>
            </a:extLst>
          </p:cNvPr>
          <p:cNvSpPr/>
          <p:nvPr/>
        </p:nvSpPr>
        <p:spPr>
          <a:xfrm rot="5400000">
            <a:off x="1444352" y="5776001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237A3D9-5BCB-E15A-AD4F-A15454A8560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Billede 9" descr="Et billede, der indeholder tøj, person, Ansigt, Albue&#10;&#10;Indhold genereret af kunstig intelligens kan være forkert.">
            <a:hlinkClick r:id="rId5"/>
            <a:extLst>
              <a:ext uri="{FF2B5EF4-FFF2-40B4-BE49-F238E27FC236}">
                <a16:creationId xmlns:a16="http://schemas.microsoft.com/office/drawing/2014/main" id="{B0E45E52-D983-D40F-D4E8-C95B49A72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503" y="1193770"/>
            <a:ext cx="3197396" cy="5664230"/>
          </a:xfrm>
          <a:prstGeom prst="rect">
            <a:avLst/>
          </a:prstGeom>
        </p:spPr>
      </p:pic>
      <p:pic>
        <p:nvPicPr>
          <p:cNvPr id="2" name="Grafik 1" descr="Afspil med massiv udfyldning">
            <a:hlinkClick r:id="rId5"/>
            <a:extLst>
              <a:ext uri="{FF2B5EF4-FFF2-40B4-BE49-F238E27FC236}">
                <a16:creationId xmlns:a16="http://schemas.microsoft.com/office/drawing/2014/main" id="{1CAB45FF-FE10-6FC3-5257-7822ED83B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71001" y="3981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0B2A2-7F52-61F1-F370-9B4E1224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6632D7D-3854-CD40-EE8A-B998144C32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375723F-E24D-28A3-68E9-42E5351FCE50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266B8560-8ECD-4EF0-C1BB-CE06A6421E76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127F3284-0EFF-8DF3-F4D8-0909EB16B355}"/>
              </a:ext>
            </a:extLst>
          </p:cNvPr>
          <p:cNvSpPr txBox="1"/>
          <p:nvPr/>
        </p:nvSpPr>
        <p:spPr>
          <a:xfrm>
            <a:off x="1187752" y="1348276"/>
            <a:ext cx="3408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Fokus 3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Natur og kultur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FC838908-CA93-1EFE-80A7-76A4AF6580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9" name="Google Shape;417;g2f0c02a0eea_0_103">
            <a:extLst>
              <a:ext uri="{FF2B5EF4-FFF2-40B4-BE49-F238E27FC236}">
                <a16:creationId xmlns:a16="http://schemas.microsoft.com/office/drawing/2014/main" id="{2E62D508-C0F3-00EE-096E-C51CF8310483}"/>
              </a:ext>
            </a:extLst>
          </p:cNvPr>
          <p:cNvSpPr txBox="1"/>
          <p:nvPr/>
        </p:nvSpPr>
        <p:spPr>
          <a:xfrm>
            <a:off x="1281608" y="2642795"/>
            <a:ext cx="3837043" cy="268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t" anchorCtr="0">
            <a:spAutoFit/>
          </a:bodyPr>
          <a:lstStyle/>
          <a:p>
            <a:pPr marL="0" marR="0" lvl="0" indent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Eleverne opfordres til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udvikle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idéer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styrker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fællesskabet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byens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identitet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Det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inkluderer bl.a.:</a:t>
            </a:r>
          </a:p>
          <a:p>
            <a:pPr marL="285750" marR="0" lvl="0" indent="-28575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itchFamily="2" charset="2"/>
              <a:buChar char="§"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etablering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af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grønne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områder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offentlige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kunstværker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m.m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</a:t>
            </a:r>
            <a:endParaRPr lang="en-US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itchFamily="2" charset="2"/>
              <a:buChar char="§"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arrangementer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fremmer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friluftliv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kulturel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mangfoldighed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og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inklusion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</a:t>
            </a:r>
            <a:endParaRPr lang="en-US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Wingdings" pitchFamily="2" charset="2"/>
              <a:buChar char="§"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initiativer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bevarer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formidler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lokal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kulturarv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</a:p>
          <a:p>
            <a:pPr marL="285750" indent="-285750">
              <a:lnSpc>
                <a:spcPct val="120600"/>
              </a:lnSpc>
              <a:buSzPts val="1500"/>
              <a:buFont typeface="Wingdings" pitchFamily="2" charset="2"/>
              <a:buChar char="§"/>
            </a:pP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kulturelle aktiviteter, der engagerer borgere og skaber sammenhold. </a:t>
            </a:r>
          </a:p>
          <a:p>
            <a:pPr marL="285750" indent="-285750">
              <a:lnSpc>
                <a:spcPct val="120600"/>
              </a:lnSpc>
              <a:buSzPts val="1500"/>
              <a:buFont typeface="Wingdings" pitchFamily="2" charset="2"/>
              <a:buChar char="§"/>
            </a:pPr>
            <a:endParaRPr lang="da-DK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>
              <a:lnSpc>
                <a:spcPct val="120600"/>
              </a:lnSpc>
              <a:buSzPts val="1500"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Fokus er på kreativ og kritisk tænkning om, hvordan natur og kultur skaber en inkluderende og levende by.</a:t>
            </a:r>
            <a:endParaRPr lang="da-DK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15" name="Afrundet rektangel 14">
            <a:extLst>
              <a:ext uri="{FF2B5EF4-FFF2-40B4-BE49-F238E27FC236}">
                <a16:creationId xmlns:a16="http://schemas.microsoft.com/office/drawing/2014/main" id="{0BBB7360-E582-69C6-AF46-A5B4F7E31996}"/>
              </a:ext>
            </a:extLst>
          </p:cNvPr>
          <p:cNvSpPr/>
          <p:nvPr/>
        </p:nvSpPr>
        <p:spPr>
          <a:xfrm>
            <a:off x="1281609" y="5684458"/>
            <a:ext cx="2659212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9C050A29-35AF-0F5F-5B15-E2099B2795CB}"/>
              </a:ext>
            </a:extLst>
          </p:cNvPr>
          <p:cNvSpPr/>
          <p:nvPr/>
        </p:nvSpPr>
        <p:spPr>
          <a:xfrm rot="5400000">
            <a:off x="1444352" y="5776001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2FF3B2-EE00-B34D-CA91-89A49601C15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pic>
        <p:nvPicPr>
          <p:cNvPr id="11" name="Billede 10" descr="Et billede, der indeholder tekst, Ansigt, plakat, person&#10;&#10;Indhold genereret af kunstig intelligens kan være forkert.">
            <a:hlinkClick r:id="rId4"/>
            <a:extLst>
              <a:ext uri="{FF2B5EF4-FFF2-40B4-BE49-F238E27FC236}">
                <a16:creationId xmlns:a16="http://schemas.microsoft.com/office/drawing/2014/main" id="{377F4EF6-76D6-AB02-0E58-164958E0B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42" y="1441541"/>
            <a:ext cx="3449974" cy="5416459"/>
          </a:xfrm>
          <a:prstGeom prst="rect">
            <a:avLst/>
          </a:prstGeom>
        </p:spPr>
      </p:pic>
      <p:pic>
        <p:nvPicPr>
          <p:cNvPr id="12" name="Grafik 11" descr="Afspil med massiv udfyldning">
            <a:hlinkClick r:id="rId4"/>
            <a:extLst>
              <a:ext uri="{FF2B5EF4-FFF2-40B4-BE49-F238E27FC236}">
                <a16:creationId xmlns:a16="http://schemas.microsoft.com/office/drawing/2014/main" id="{FC34BB09-4DE2-A2D2-0067-B3292212A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2253" y="41497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684B-9B4F-2A50-2F7D-81012B94A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Skaleringsmodel, fødselsdagskage, plante, legetøj&#10;&#10;Indhold genereret af kunstig intelligens kan være forkert.">
            <a:extLst>
              <a:ext uri="{FF2B5EF4-FFF2-40B4-BE49-F238E27FC236}">
                <a16:creationId xmlns:a16="http://schemas.microsoft.com/office/drawing/2014/main" id="{3DF9A474-5DAD-97C7-3A01-98AEF47B90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33" y="1348274"/>
            <a:ext cx="7405763" cy="55097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DBF0A04-69E4-EB3C-7C59-CA825B42C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5" r="1285"/>
          <a:stretch/>
        </p:blipFill>
        <p:spPr>
          <a:xfrm>
            <a:off x="-107416" y="0"/>
            <a:ext cx="12299416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D2FDAF3-C0D3-8B69-CD0D-208EE45D5649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553F4F48-2EAD-C861-A574-B489F160481D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76BE7C67-515F-612F-A719-C194DA368DF9}"/>
              </a:ext>
            </a:extLst>
          </p:cNvPr>
          <p:cNvSpPr txBox="1"/>
          <p:nvPr/>
        </p:nvSpPr>
        <p:spPr>
          <a:xfrm>
            <a:off x="1187752" y="1348276"/>
            <a:ext cx="2861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Tilmeld din skole til Projekt Edison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67D498E-5A73-63BB-7C19-FACC6F9754CE}"/>
              </a:ext>
            </a:extLst>
          </p:cNvPr>
          <p:cNvSpPr txBox="1"/>
          <p:nvPr/>
        </p:nvSpPr>
        <p:spPr>
          <a:xfrm>
            <a:off x="1187752" y="3000604"/>
            <a:ext cx="41944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Vil du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høre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mere om Projekt Edison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eller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har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du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spørgsmål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,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så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</a:rPr>
              <a:t>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kontakt</a:t>
            </a:r>
            <a:endParaRPr lang="en-US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</a:rPr>
              <a:t>programleder</a:t>
            </a:r>
            <a:endParaRPr lang="en-US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b="1" dirty="0">
                <a:solidFill>
                  <a:srgbClr val="3E4A5D"/>
                </a:solidFill>
                <a:latin typeface="Libre Franklin" pitchFamily="2" charset="77"/>
              </a:rPr>
              <a:t>Rikke Elisa Falkenberg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Tlf. 31 60 87 33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4"/>
              </a:rPr>
              <a:t>rikkeelisa@ffefonden.dk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b="1" dirty="0">
                <a:solidFill>
                  <a:srgbClr val="3E4A5D"/>
                </a:solidFill>
                <a:latin typeface="Libre Franklin" pitchFamily="2" charset="77"/>
              </a:rPr>
              <a:t>Henrik Thøgersen Thise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Tlf. 31 23 09 96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5"/>
              </a:rPr>
              <a:t>henrik@ffefonden.dk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F7B88F0C-7E0C-A278-07EB-AA122D1BCE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E3BF7F-CABA-A3E5-948D-FE0DDAC694A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Afrundet rektangel 4">
            <a:hlinkClick r:id="rId7"/>
            <a:extLst>
              <a:ext uri="{FF2B5EF4-FFF2-40B4-BE49-F238E27FC236}">
                <a16:creationId xmlns:a16="http://schemas.microsoft.com/office/drawing/2014/main" id="{2E106BB4-5E46-755F-3330-027EB201617A}"/>
              </a:ext>
            </a:extLst>
          </p:cNvPr>
          <p:cNvSpPr/>
          <p:nvPr/>
        </p:nvSpPr>
        <p:spPr>
          <a:xfrm>
            <a:off x="540168" y="6076093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7521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FC17-EF44-02D6-D694-82FEDD0F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 descr="Et billede, der indeholder tøj, person, Ansigt, pige&#10;&#10;Indhold genereret af kunstig intelligens kan være forkert.">
            <a:extLst>
              <a:ext uri="{FF2B5EF4-FFF2-40B4-BE49-F238E27FC236}">
                <a16:creationId xmlns:a16="http://schemas.microsoft.com/office/drawing/2014/main" id="{5C71358C-6E15-E2C1-CCD0-CAB79B8B59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2" y="1341657"/>
            <a:ext cx="5387338" cy="457458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03EDC17-C78E-0295-4D3B-EFAA98C580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17"/>
            <a:ext cx="6096000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6B9E06D4-1EDB-718E-086E-2DE61EDF00BD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5ECD6035-48F2-88A2-8E04-D64A945FD2D5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55232006-11EC-0998-05CE-631F1B57FC1C}"/>
              </a:ext>
            </a:extLst>
          </p:cNvPr>
          <p:cNvSpPr txBox="1"/>
          <p:nvPr/>
        </p:nvSpPr>
        <p:spPr>
          <a:xfrm>
            <a:off x="6627339" y="1341657"/>
            <a:ext cx="334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Projekt Edison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2369A03-6174-D458-58B5-BCE83B4AB6B4}"/>
              </a:ext>
            </a:extLst>
          </p:cNvPr>
          <p:cNvSpPr txBox="1"/>
          <p:nvPr/>
        </p:nvSpPr>
        <p:spPr>
          <a:xfrm>
            <a:off x="6627340" y="2097517"/>
            <a:ext cx="4855998" cy="404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b="1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I Projekt Edison kan eleverne: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Arbejde med innovation og entreprenørskab i alle fag.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Prøve kræfter med koncept- og produktudvikling.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Samarbejde og oplevelser på tværs af klasser, skoler og kommuner.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Træne kreativitet i alle fag.</a:t>
            </a:r>
            <a:endParaRPr lang="da-DK" sz="1200" kern="100" dirty="0">
              <a:solidFill>
                <a:srgbClr val="3E4A5D"/>
              </a:solidFill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Med Projekt Edison kan du som underviser: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Skabe en mere varieret og praksisnær undervisning.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Styrke elevernes kreative og kritiske tænkning.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Give eleverne erfaring med koncept- og produktudvikling.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Opbygge elevernes samarbejdsevner på tværs af fag og klasser.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Blive del af et landsdækkende netværk af engagerede lærere.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da-DK" sz="1200" u="none" strike="noStrike" kern="100" cap="none" spc="0" normalizeH="0" baseline="0" noProof="0" dirty="0">
              <a:ln>
                <a:noFill/>
              </a:ln>
              <a:solidFill>
                <a:srgbClr val="3E4A5D"/>
              </a:solidFill>
              <a:effectLst/>
              <a:uLnTx/>
              <a:uFillTx/>
              <a:latin typeface="Libre Franklin" pitchFamily="2" charset="77"/>
              <a:ea typeface="Calibri"/>
              <a:cs typeface="Times New Roman"/>
            </a:endParaRPr>
          </a:p>
        </p:txBody>
      </p:sp>
      <p:pic>
        <p:nvPicPr>
          <p:cNvPr id="18" name="Billede 17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15E99C84-05FE-8FF2-2D83-07D174FE57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7722D2-EF8B-E92F-89D5-8198115B54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4" name="Afrundet rektangel 4">
            <a:hlinkClick r:id="rId6"/>
            <a:extLst>
              <a:ext uri="{FF2B5EF4-FFF2-40B4-BE49-F238E27FC236}">
                <a16:creationId xmlns:a16="http://schemas.microsoft.com/office/drawing/2014/main" id="{A7F5571B-6605-E80F-B27A-D7ED7656A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02831" y="6373916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361001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B89B-E356-6BF0-6734-08F953FE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person, tøj, Ansigt, indendørs&#10;&#10;Indhold genereret af kunstig intelligens kan være forkert.">
            <a:extLst>
              <a:ext uri="{FF2B5EF4-FFF2-40B4-BE49-F238E27FC236}">
                <a16:creationId xmlns:a16="http://schemas.microsoft.com/office/drawing/2014/main" id="{ADBFC545-9524-2C37-C783-1DCAD58C2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01" y="1248554"/>
            <a:ext cx="4753431" cy="5177637"/>
          </a:xfrm>
          <a:prstGeom prst="rect">
            <a:avLst/>
          </a:prstGeom>
        </p:spPr>
      </p:pic>
      <p:pic>
        <p:nvPicPr>
          <p:cNvPr id="12" name="Billede 11" descr="Et billede, der indeholder silhuet&#10;&#10;Indhold genereret af kunstig intelligens kan være forkert.">
            <a:extLst>
              <a:ext uri="{FF2B5EF4-FFF2-40B4-BE49-F238E27FC236}">
                <a16:creationId xmlns:a16="http://schemas.microsoft.com/office/drawing/2014/main" id="{A0E225F4-9D49-EEDC-CA03-0A4A534EB7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EB802F4-69FB-1F11-A099-12F4D44ED0C4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9CB6061B-29C1-34C8-47D0-AB615AFE22F9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28FB49F5-7155-C106-7144-CE2325CF3F10}"/>
              </a:ext>
            </a:extLst>
          </p:cNvPr>
          <p:cNvSpPr txBox="1"/>
          <p:nvPr/>
        </p:nvSpPr>
        <p:spPr>
          <a:xfrm>
            <a:off x="1187752" y="1348276"/>
            <a:ext cx="2861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Årets tema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Din og min by i bevægelse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3E44C98-8F05-3ACC-BCA3-118E48A159E3}"/>
              </a:ext>
            </a:extLst>
          </p:cNvPr>
          <p:cNvSpPr txBox="1"/>
          <p:nvPr/>
        </p:nvSpPr>
        <p:spPr>
          <a:xfrm>
            <a:off x="1187752" y="3000604"/>
            <a:ext cx="4194476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Temaet opfordrer eleverne til at tænke både stort og småt – fra at skabe hyggelige byrum til at udvikle bæredygtige løsninger, der gør byen grønnere og mere attraktiv at bo i.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Fokusområderne er: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Grøn omstilling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fx affaldshåndtering, cirkulær økonomi og energibesparelse.</a:t>
            </a:r>
            <a:endParaRPr lang="da-DK" sz="1200" b="1" kern="100" dirty="0">
              <a:solidFill>
                <a:srgbClr val="3E4A5D"/>
              </a:solidFill>
              <a:effectLst/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Forsyning og infrastruktur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fx transportløsninger, vandbesparelse og smarte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bysystemer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.</a:t>
            </a:r>
            <a:endParaRPr lang="da-DK" sz="1200" b="1" kern="100" dirty="0">
              <a:solidFill>
                <a:srgbClr val="3E4A5D"/>
              </a:solidFill>
              <a:effectLst/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b="1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Natur og kultur f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x grønne områder, kunstprojekter og lokale fællesskaber.</a:t>
            </a:r>
            <a:endParaRPr lang="da-DK" sz="1200" b="1" kern="100" dirty="0">
              <a:solidFill>
                <a:srgbClr val="3E4A5D"/>
              </a:solidFill>
              <a:effectLst/>
              <a:latin typeface="Libre Franklin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Vi glæder os til at se de fantastiske idéer, som eleverne finder på.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0420CF8D-EC25-5C64-BCBD-28CBE51BD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446E4E-207B-D4FB-D34A-B9E310C0501D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Afrundet rektangel 4">
            <a:hlinkClick r:id="rId5"/>
            <a:extLst>
              <a:ext uri="{FF2B5EF4-FFF2-40B4-BE49-F238E27FC236}">
                <a16:creationId xmlns:a16="http://schemas.microsoft.com/office/drawing/2014/main" id="{3D95866D-110F-8E3D-F950-D8D38E8DA75D}"/>
              </a:ext>
            </a:extLst>
          </p:cNvPr>
          <p:cNvSpPr/>
          <p:nvPr/>
        </p:nvSpPr>
        <p:spPr>
          <a:xfrm>
            <a:off x="1953380" y="6219805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20869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3F69B-8B88-A4D5-8A5A-B62CCA72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A9FE73FF-4C74-12B4-D063-E88DF883C1E7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3E2AE646-E2A3-963F-3A57-12B9C477E22C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F2C2148D-A31D-36A4-9036-1DC335BE43F4}"/>
              </a:ext>
            </a:extLst>
          </p:cNvPr>
          <p:cNvSpPr txBox="1"/>
          <p:nvPr/>
        </p:nvSpPr>
        <p:spPr>
          <a:xfrm>
            <a:off x="1187752" y="978286"/>
            <a:ext cx="4225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Projekt Edison </a:t>
            </a:r>
          </a:p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forløbet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4" name="Billede 3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9395D862-3F8E-3234-C146-F2253D6F0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grpSp>
        <p:nvGrpSpPr>
          <p:cNvPr id="5" name="Google Shape;218;p9">
            <a:extLst>
              <a:ext uri="{FF2B5EF4-FFF2-40B4-BE49-F238E27FC236}">
                <a16:creationId xmlns:a16="http://schemas.microsoft.com/office/drawing/2014/main" id="{290D9157-9FE5-2488-EC30-236B2A912B50}"/>
              </a:ext>
            </a:extLst>
          </p:cNvPr>
          <p:cNvGrpSpPr/>
          <p:nvPr/>
        </p:nvGrpSpPr>
        <p:grpSpPr>
          <a:xfrm>
            <a:off x="3726169" y="2675963"/>
            <a:ext cx="2279270" cy="2196388"/>
            <a:chOff x="766513" y="2343935"/>
            <a:chExt cx="3039027" cy="2928517"/>
          </a:xfrm>
        </p:grpSpPr>
        <p:pic>
          <p:nvPicPr>
            <p:cNvPr id="8" name="Google Shape;219;p9">
              <a:extLst>
                <a:ext uri="{FF2B5EF4-FFF2-40B4-BE49-F238E27FC236}">
                  <a16:creationId xmlns:a16="http://schemas.microsoft.com/office/drawing/2014/main" id="{C2071543-AE66-D05F-2055-34FE8BAF8CFC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513" y="2343935"/>
              <a:ext cx="3039027" cy="2928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20;p9">
              <a:extLst>
                <a:ext uri="{FF2B5EF4-FFF2-40B4-BE49-F238E27FC236}">
                  <a16:creationId xmlns:a16="http://schemas.microsoft.com/office/drawing/2014/main" id="{F437798C-6D0B-48E9-49F5-2A57F43F4D77}"/>
                </a:ext>
              </a:extLst>
            </p:cNvPr>
            <p:cNvSpPr txBox="1"/>
            <p:nvPr/>
          </p:nvSpPr>
          <p:spPr>
            <a:xfrm>
              <a:off x="1309514" y="3477223"/>
              <a:ext cx="177939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dirty="0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Juni-</a:t>
              </a:r>
              <a:r>
                <a:rPr lang="en-US" sz="1200" dirty="0" err="1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september</a:t>
              </a:r>
              <a:endParaRPr lang="en-US" sz="1200" dirty="0">
                <a:solidFill>
                  <a:srgbClr val="374C5F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Læringscamp</a:t>
              </a:r>
              <a:endParaRPr sz="1200" b="1" dirty="0">
                <a:solidFill>
                  <a:srgbClr val="374C5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" name="Google Shape;221;p9">
            <a:extLst>
              <a:ext uri="{FF2B5EF4-FFF2-40B4-BE49-F238E27FC236}">
                <a16:creationId xmlns:a16="http://schemas.microsoft.com/office/drawing/2014/main" id="{4A6F05F0-F0BF-A086-F8E8-BF95D4E4B159}"/>
              </a:ext>
            </a:extLst>
          </p:cNvPr>
          <p:cNvGrpSpPr/>
          <p:nvPr/>
        </p:nvGrpSpPr>
        <p:grpSpPr>
          <a:xfrm>
            <a:off x="5683096" y="2675963"/>
            <a:ext cx="2279270" cy="2196388"/>
            <a:chOff x="3375749" y="2343935"/>
            <a:chExt cx="3039027" cy="2928517"/>
          </a:xfrm>
        </p:grpSpPr>
        <p:pic>
          <p:nvPicPr>
            <p:cNvPr id="13" name="Google Shape;222;p9">
              <a:extLst>
                <a:ext uri="{FF2B5EF4-FFF2-40B4-BE49-F238E27FC236}">
                  <a16:creationId xmlns:a16="http://schemas.microsoft.com/office/drawing/2014/main" id="{2F6803D5-B330-DF56-BF9E-B59EB2560CA1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5749" y="2343935"/>
              <a:ext cx="3039027" cy="2928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223;p9">
              <a:extLst>
                <a:ext uri="{FF2B5EF4-FFF2-40B4-BE49-F238E27FC236}">
                  <a16:creationId xmlns:a16="http://schemas.microsoft.com/office/drawing/2014/main" id="{372C05AE-842F-6AD3-16C4-D45B01457C03}"/>
                </a:ext>
              </a:extLst>
            </p:cNvPr>
            <p:cNvSpPr txBox="1"/>
            <p:nvPr/>
          </p:nvSpPr>
          <p:spPr>
            <a:xfrm>
              <a:off x="3942860" y="3441480"/>
              <a:ext cx="176916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dirty="0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August-</a:t>
              </a:r>
              <a:r>
                <a:rPr lang="en-US" sz="1200" dirty="0" err="1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oktober</a:t>
              </a:r>
              <a:endParaRPr lang="en-US" sz="1200" dirty="0">
                <a:solidFill>
                  <a:srgbClr val="374C5F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endParaRP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Projekt Edison</a:t>
              </a: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Arial"/>
                  <a:cs typeface="Arial"/>
                  <a:sym typeface="Libre Franklin"/>
                </a:rPr>
                <a:t>på</a:t>
              </a:r>
              <a:r>
                <a:rPr lang="en-US" sz="1200" b="1" dirty="0">
                  <a:solidFill>
                    <a:srgbClr val="374C5F"/>
                  </a:solidFill>
                  <a:latin typeface="Libre Franklin"/>
                  <a:ea typeface="Arial"/>
                  <a:cs typeface="Arial"/>
                  <a:sym typeface="Libre Franklin"/>
                </a:rPr>
                <a:t> </a:t>
              </a: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Arial"/>
                  <a:cs typeface="Arial"/>
                  <a:sym typeface="Libre Franklin"/>
                </a:rPr>
                <a:t>skolerne</a:t>
              </a:r>
              <a:endParaRPr sz="1050" dirty="0">
                <a:solidFill>
                  <a:srgbClr val="374C5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4;p9">
            <a:extLst>
              <a:ext uri="{FF2B5EF4-FFF2-40B4-BE49-F238E27FC236}">
                <a16:creationId xmlns:a16="http://schemas.microsoft.com/office/drawing/2014/main" id="{E3D0138E-3F62-C2E3-532A-F551550FC58C}"/>
              </a:ext>
            </a:extLst>
          </p:cNvPr>
          <p:cNvGrpSpPr/>
          <p:nvPr/>
        </p:nvGrpSpPr>
        <p:grpSpPr>
          <a:xfrm>
            <a:off x="7633613" y="2675961"/>
            <a:ext cx="2362154" cy="2196389"/>
            <a:chOff x="5976439" y="2343934"/>
            <a:chExt cx="3149538" cy="2928518"/>
          </a:xfrm>
        </p:grpSpPr>
        <p:pic>
          <p:nvPicPr>
            <p:cNvPr id="17" name="Google Shape;225;p9">
              <a:extLst>
                <a:ext uri="{FF2B5EF4-FFF2-40B4-BE49-F238E27FC236}">
                  <a16:creationId xmlns:a16="http://schemas.microsoft.com/office/drawing/2014/main" id="{9D502F15-BC4B-36C8-32E7-F235065E51F8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439" y="2343934"/>
              <a:ext cx="3149538" cy="2928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226;p9">
              <a:extLst>
                <a:ext uri="{FF2B5EF4-FFF2-40B4-BE49-F238E27FC236}">
                  <a16:creationId xmlns:a16="http://schemas.microsoft.com/office/drawing/2014/main" id="{BE6D5487-AC23-768B-6554-71CAFA106ED3}"/>
                </a:ext>
              </a:extLst>
            </p:cNvPr>
            <p:cNvSpPr txBox="1"/>
            <p:nvPr/>
          </p:nvSpPr>
          <p:spPr>
            <a:xfrm>
              <a:off x="6453619" y="3416602"/>
              <a:ext cx="177939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dirty="0">
                  <a:solidFill>
                    <a:srgbClr val="374C5F"/>
                  </a:solidFill>
                  <a:latin typeface="Libre Franklin" pitchFamily="2" charset="77"/>
                  <a:ea typeface="Libre Franklin"/>
                  <a:cs typeface="Libre Franklin"/>
                  <a:sym typeface="Libre Franklin"/>
                </a:rPr>
                <a:t>Oktober</a:t>
              </a: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Lokalfinale</a:t>
              </a:r>
              <a:br>
                <a:rPr lang="en-US" sz="1200" b="1" dirty="0">
                  <a:solidFill>
                    <a:srgbClr val="374C5F"/>
                  </a:solidFill>
                  <a:latin typeface="Arial"/>
                  <a:ea typeface="Libre Franklin"/>
                  <a:cs typeface="Arial"/>
                  <a:sym typeface="Arial"/>
                </a:rPr>
              </a:br>
              <a:r>
                <a:rPr lang="en-US" sz="1200" b="1" dirty="0" err="1">
                  <a:solidFill>
                    <a:srgbClr val="374C5F"/>
                  </a:solidFill>
                  <a:latin typeface="Arial"/>
                  <a:ea typeface="Libre Franklin"/>
                  <a:cs typeface="Arial"/>
                  <a:sym typeface="Arial"/>
                </a:rPr>
                <a:t>afvikles</a:t>
              </a:r>
              <a:endParaRPr lang="en-US" sz="1200" b="1" dirty="0">
                <a:solidFill>
                  <a:srgbClr val="374C5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" name="Google Shape;227;p9">
            <a:extLst>
              <a:ext uri="{FF2B5EF4-FFF2-40B4-BE49-F238E27FC236}">
                <a16:creationId xmlns:a16="http://schemas.microsoft.com/office/drawing/2014/main" id="{14586DF8-5625-23B9-0374-55DF1E1ADFAC}"/>
              </a:ext>
            </a:extLst>
          </p:cNvPr>
          <p:cNvGrpSpPr/>
          <p:nvPr/>
        </p:nvGrpSpPr>
        <p:grpSpPr>
          <a:xfrm>
            <a:off x="9487549" y="2675963"/>
            <a:ext cx="2279270" cy="2196388"/>
            <a:chOff x="8448352" y="2343935"/>
            <a:chExt cx="3039027" cy="2928517"/>
          </a:xfrm>
        </p:grpSpPr>
        <p:pic>
          <p:nvPicPr>
            <p:cNvPr id="20" name="Google Shape;228;p9">
              <a:extLst>
                <a:ext uri="{FF2B5EF4-FFF2-40B4-BE49-F238E27FC236}">
                  <a16:creationId xmlns:a16="http://schemas.microsoft.com/office/drawing/2014/main" id="{875FEE9C-3611-7C5E-7572-47EEE71C7324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8352" y="2343935"/>
              <a:ext cx="3039027" cy="2928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29;p9">
              <a:extLst>
                <a:ext uri="{FF2B5EF4-FFF2-40B4-BE49-F238E27FC236}">
                  <a16:creationId xmlns:a16="http://schemas.microsoft.com/office/drawing/2014/main" id="{509AA53A-A763-A7D3-711E-C9B21FCF1173}"/>
                </a:ext>
              </a:extLst>
            </p:cNvPr>
            <p:cNvSpPr txBox="1"/>
            <p:nvPr/>
          </p:nvSpPr>
          <p:spPr>
            <a:xfrm>
              <a:off x="9079604" y="3480788"/>
              <a:ext cx="190177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r>
                <a:rPr lang="en-US" sz="1200" b="1" dirty="0" err="1">
                  <a:solidFill>
                    <a:srgbClr val="374C5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Landsfinaler</a:t>
              </a:r>
              <a:endParaRPr lang="en-US" sz="1200" b="1" dirty="0">
                <a:solidFill>
                  <a:srgbClr val="374C5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algn="ctr">
                <a:buClr>
                  <a:srgbClr val="000000"/>
                </a:buClr>
                <a:buSzPts val="1600"/>
              </a:pPr>
              <a:r>
                <a:rPr lang="da-DK" sz="1200" dirty="0">
                  <a:solidFill>
                    <a:srgbClr val="374C5F"/>
                  </a:solidFill>
                  <a:latin typeface="Libre Franklin" pitchFamily="2" charset="77"/>
                  <a:ea typeface="Arial"/>
                  <a:cs typeface="Arial"/>
                  <a:sym typeface="Arial"/>
                </a:rPr>
                <a:t>Holbæk 6.11 </a:t>
              </a:r>
              <a:br>
                <a:rPr lang="da-DK" sz="1200" dirty="0">
                  <a:solidFill>
                    <a:srgbClr val="374C5F"/>
                  </a:solidFill>
                  <a:latin typeface="Libre Franklin" pitchFamily="2" charset="77"/>
                  <a:ea typeface="Arial"/>
                  <a:cs typeface="Arial"/>
                  <a:sym typeface="Arial"/>
                </a:rPr>
              </a:br>
              <a:r>
                <a:rPr lang="da-DK" sz="1200" dirty="0">
                  <a:solidFill>
                    <a:srgbClr val="374C5F"/>
                  </a:solidFill>
                  <a:latin typeface="Libre Franklin" pitchFamily="2" charset="77"/>
                  <a:ea typeface="Arial"/>
                  <a:cs typeface="Arial"/>
                  <a:sym typeface="Arial"/>
                </a:rPr>
                <a:t>Vejle 13.11</a:t>
              </a:r>
              <a:endParaRPr sz="1050" dirty="0">
                <a:solidFill>
                  <a:srgbClr val="374C5F"/>
                </a:solidFill>
                <a:latin typeface="Libre Franklin" pitchFamily="2" charset="77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6DC09A-4931-4D6F-794B-313BA6E261C0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E50BB51-5707-2091-6240-D23B19026867}"/>
              </a:ext>
            </a:extLst>
          </p:cNvPr>
          <p:cNvSpPr txBox="1"/>
          <p:nvPr/>
        </p:nvSpPr>
        <p:spPr>
          <a:xfrm>
            <a:off x="1187752" y="2218131"/>
            <a:ext cx="236215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Projekt Edison er mere end blot en konkurrence – det er et struktureret undervisnings- forløb, der guider eleverne gennem hele processen fra idé til færdigt koncept. </a:t>
            </a:r>
          </a:p>
          <a:p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Forløbet er fleksibelt og kan tilpasses forskellige fag og klassetrin, så det passer ind i skolens øvrige undervisning og fokusområder. </a:t>
            </a:r>
          </a:p>
          <a:p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Forløbet skaber rammerne for kreativ udfoldelse og styrker elevernes entreprenante mindset.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3317A0CD-8006-3EAA-652B-D9E21E9D1B33}"/>
              </a:ext>
            </a:extLst>
          </p:cNvPr>
          <p:cNvSpPr txBox="1"/>
          <p:nvPr/>
        </p:nvSpPr>
        <p:spPr>
          <a:xfrm>
            <a:off x="3726169" y="2218131"/>
            <a:ext cx="6153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3E4A5D"/>
                </a:solidFill>
                <a:latin typeface="Libre Franklin" pitchFamily="2" charset="77"/>
              </a:rPr>
              <a:t>Tidsplan for et typisk projekt </a:t>
            </a:r>
          </a:p>
        </p:txBody>
      </p:sp>
      <p:sp>
        <p:nvSpPr>
          <p:cNvPr id="2" name="Afrundet rektangel 4">
            <a:hlinkClick r:id="rId7"/>
            <a:extLst>
              <a:ext uri="{FF2B5EF4-FFF2-40B4-BE49-F238E27FC236}">
                <a16:creationId xmlns:a16="http://schemas.microsoft.com/office/drawing/2014/main" id="{A3C0D086-350C-39AA-3C0B-B82614447503}"/>
              </a:ext>
            </a:extLst>
          </p:cNvPr>
          <p:cNvSpPr/>
          <p:nvPr/>
        </p:nvSpPr>
        <p:spPr>
          <a:xfrm>
            <a:off x="9049812" y="1113516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42475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82B4-2B43-04EA-DEC0-52B4D56C6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9D6FEBB-B908-250D-7FEF-442D74E48F20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9ABF5B50-BFEF-18FC-7FDE-8A00FF7C764C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FD677BD2-5340-EDB1-A4B5-EFF900D10C4D}"/>
              </a:ext>
            </a:extLst>
          </p:cNvPr>
          <p:cNvSpPr txBox="1"/>
          <p:nvPr/>
        </p:nvSpPr>
        <p:spPr>
          <a:xfrm>
            <a:off x="1187751" y="1348276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Procesmodellen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16041FB-AC93-58C7-98BC-11080E08F554}"/>
              </a:ext>
            </a:extLst>
          </p:cNvPr>
          <p:cNvSpPr txBox="1"/>
          <p:nvPr/>
        </p:nvSpPr>
        <p:spPr>
          <a:xfrm>
            <a:off x="1187752" y="2165718"/>
            <a:ext cx="4520484" cy="243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da-DK" sz="1200" u="none" strike="noStrike" kern="100" cap="none" spc="0" normalizeH="0" baseline="0" noProof="0" dirty="0">
                <a:ln>
                  <a:noFill/>
                </a:ln>
                <a:solidFill>
                  <a:srgbClr val="3E4A5D"/>
                </a:solidFill>
                <a:effectLst/>
                <a:uLnTx/>
                <a:uFillTx/>
                <a:latin typeface="Libre Franklin" pitchFamily="2" charset="77"/>
                <a:ea typeface="Calibri"/>
                <a:cs typeface="Times New Roman"/>
              </a:rPr>
              <a:t>Undervisningsmaterialet er bygget op omkring procesmodellen Idévejen. Modellen guider både undervisere og elever gennem projektet i faserne: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Introduktion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Forberedelse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Undersøgelse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Idégenerering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Idéudvælgelse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Udvikling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Præsentation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Evaluering</a:t>
            </a:r>
            <a:endParaRPr kumimoji="0" lang="da-DK" sz="1200" u="none" strike="noStrike" kern="100" cap="none" spc="0" normalizeH="0" baseline="0" noProof="0" dirty="0">
              <a:ln>
                <a:noFill/>
              </a:ln>
              <a:solidFill>
                <a:srgbClr val="3E4A5D"/>
              </a:solidFill>
              <a:effectLst/>
              <a:uLnTx/>
              <a:uFillTx/>
              <a:latin typeface="Libre Franklin" pitchFamily="2" charset="77"/>
              <a:ea typeface="Calibri"/>
              <a:cs typeface="Times New Roman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F3CC09EA-5B7F-0CD9-C6F7-F2AFF9AFD1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8" name="Afrundet rektangel 7">
            <a:extLst>
              <a:ext uri="{FF2B5EF4-FFF2-40B4-BE49-F238E27FC236}">
                <a16:creationId xmlns:a16="http://schemas.microsoft.com/office/drawing/2014/main" id="{02EDC37A-1448-6CE8-D110-940A97901F72}"/>
              </a:ext>
            </a:extLst>
          </p:cNvPr>
          <p:cNvSpPr/>
          <p:nvPr/>
        </p:nvSpPr>
        <p:spPr>
          <a:xfrm>
            <a:off x="1280172" y="4789199"/>
            <a:ext cx="2142104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 Hent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procesmodellen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</a:t>
            </a:r>
          </a:p>
        </p:txBody>
      </p:sp>
      <p:pic>
        <p:nvPicPr>
          <p:cNvPr id="18" name="Grafik 17" descr="Link med massiv udfyldning">
            <a:extLst>
              <a:ext uri="{FF2B5EF4-FFF2-40B4-BE49-F238E27FC236}">
                <a16:creationId xmlns:a16="http://schemas.microsoft.com/office/drawing/2014/main" id="{C9014F2E-FF13-4EFA-E590-61F28BA38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1004" y="4817105"/>
            <a:ext cx="259317" cy="259317"/>
          </a:xfrm>
          <a:prstGeom prst="rect">
            <a:avLst/>
          </a:prstGeom>
        </p:spPr>
      </p:pic>
      <p:pic>
        <p:nvPicPr>
          <p:cNvPr id="20" name="Google Shape;243;g2f0c02a0eea_0_6">
            <a:extLst>
              <a:ext uri="{FF2B5EF4-FFF2-40B4-BE49-F238E27FC236}">
                <a16:creationId xmlns:a16="http://schemas.microsoft.com/office/drawing/2014/main" id="{48CD148E-69D6-157B-5E7D-088D8C5D1B6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055" y="1478026"/>
            <a:ext cx="5749977" cy="4270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15C0C0-1961-7550-0759-D1D88DCBB0FA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9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E822-B7DD-AD07-D7B8-D7C253DB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BB5A0AC-02B9-C72E-33A5-3B8B041C12BD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CA74654C-260F-77A5-D927-0CDEDB4A8EC7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65954461-C4BA-3AF2-D3AE-B30DEFD3A69F}"/>
              </a:ext>
            </a:extLst>
          </p:cNvPr>
          <p:cNvSpPr txBox="1"/>
          <p:nvPr/>
        </p:nvSpPr>
        <p:spPr>
          <a:xfrm>
            <a:off x="1187751" y="1348276"/>
            <a:ext cx="711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Fire entreprenante kompetencer i Projekt Edison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B7B5DC44-005B-32E9-6934-B373BFEA97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4" name="Google Shape;322;p18">
            <a:extLst>
              <a:ext uri="{FF2B5EF4-FFF2-40B4-BE49-F238E27FC236}">
                <a16:creationId xmlns:a16="http://schemas.microsoft.com/office/drawing/2014/main" id="{8CF9585D-4746-57DD-9BBD-1D6D0E6E1E6C}"/>
              </a:ext>
            </a:extLst>
          </p:cNvPr>
          <p:cNvSpPr/>
          <p:nvPr/>
        </p:nvSpPr>
        <p:spPr>
          <a:xfrm>
            <a:off x="5178804" y="2736512"/>
            <a:ext cx="2386458" cy="2386458"/>
          </a:xfrm>
          <a:custGeom>
            <a:avLst/>
            <a:gdLst/>
            <a:ahLst/>
            <a:cxnLst/>
            <a:rect l="l" t="t" r="r" b="b"/>
            <a:pathLst>
              <a:path w="3465482" h="3465482" extrusionOk="0">
                <a:moveTo>
                  <a:pt x="0" y="1732741"/>
                </a:moveTo>
                <a:cubicBezTo>
                  <a:pt x="0" y="775775"/>
                  <a:pt x="775775" y="0"/>
                  <a:pt x="1732741" y="0"/>
                </a:cubicBezTo>
                <a:cubicBezTo>
                  <a:pt x="2689707" y="0"/>
                  <a:pt x="3465482" y="775775"/>
                  <a:pt x="3465482" y="1732741"/>
                </a:cubicBezTo>
                <a:cubicBezTo>
                  <a:pt x="3465482" y="2689707"/>
                  <a:pt x="2689707" y="3465482"/>
                  <a:pt x="1732741" y="3465482"/>
                </a:cubicBezTo>
                <a:cubicBezTo>
                  <a:pt x="775775" y="3465482"/>
                  <a:pt x="0" y="2689707"/>
                  <a:pt x="0" y="1732741"/>
                </a:cubicBezTo>
                <a:close/>
              </a:path>
            </a:pathLst>
          </a:custGeom>
          <a:solidFill>
            <a:srgbClr val="3E4A5D"/>
          </a:solidFill>
          <a:ln>
            <a:noFill/>
          </a:ln>
        </p:spPr>
        <p:txBody>
          <a:bodyPr spcFirstLastPara="1" wrap="square" lIns="567175" tIns="567175" rIns="567175" bIns="5671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bre Franklin"/>
              <a:buNone/>
            </a:pPr>
            <a:r>
              <a:rPr lang="en-US" sz="2000" b="1" i="0" u="none" strike="noStrike" cap="none" dirty="0" err="1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Faglighed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27;p18">
            <a:extLst>
              <a:ext uri="{FF2B5EF4-FFF2-40B4-BE49-F238E27FC236}">
                <a16:creationId xmlns:a16="http://schemas.microsoft.com/office/drawing/2014/main" id="{E018CA48-F9B5-8872-33D4-0C0222D55577}"/>
              </a:ext>
            </a:extLst>
          </p:cNvPr>
          <p:cNvGrpSpPr/>
          <p:nvPr/>
        </p:nvGrpSpPr>
        <p:grpSpPr>
          <a:xfrm>
            <a:off x="4671418" y="2330549"/>
            <a:ext cx="3353615" cy="3310630"/>
            <a:chOff x="4275308" y="1628775"/>
            <a:chExt cx="4047176" cy="3995299"/>
          </a:xfrm>
        </p:grpSpPr>
        <p:sp>
          <p:nvSpPr>
            <p:cNvPr id="9" name="Google Shape;328;p18">
              <a:extLst>
                <a:ext uri="{FF2B5EF4-FFF2-40B4-BE49-F238E27FC236}">
                  <a16:creationId xmlns:a16="http://schemas.microsoft.com/office/drawing/2014/main" id="{0AF36CD2-2945-6219-BD2E-E317AE95C923}"/>
                </a:ext>
              </a:extLst>
            </p:cNvPr>
            <p:cNvSpPr/>
            <p:nvPr/>
          </p:nvSpPr>
          <p:spPr>
            <a:xfrm>
              <a:off x="4275308" y="3933639"/>
              <a:ext cx="1619997" cy="1620000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Omverden-forståelse</a:t>
              </a:r>
              <a:endParaRPr sz="1200" b="0" i="0" u="none" strike="noStrike" cap="none" dirty="0">
                <a:solidFill>
                  <a:srgbClr val="3E4A5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" name="Google Shape;329;p18">
              <a:extLst>
                <a:ext uri="{FF2B5EF4-FFF2-40B4-BE49-F238E27FC236}">
                  <a16:creationId xmlns:a16="http://schemas.microsoft.com/office/drawing/2014/main" id="{F88C3D64-BBBF-491C-697F-C51FB276DC57}"/>
                </a:ext>
              </a:extLst>
            </p:cNvPr>
            <p:cNvSpPr/>
            <p:nvPr/>
          </p:nvSpPr>
          <p:spPr>
            <a:xfrm>
              <a:off x="4322268" y="1628775"/>
              <a:ext cx="1619999" cy="1620000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Personlig</a:t>
              </a:r>
              <a:r>
                <a:rPr lang="en-US" sz="1200" b="0" i="0" u="none" strike="noStrike" cap="none" dirty="0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indstilling</a:t>
              </a:r>
              <a:endParaRPr sz="1200" b="0" i="0" u="none" strike="noStrike" cap="none" dirty="0">
                <a:solidFill>
                  <a:srgbClr val="3E4A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30;p18">
              <a:extLst>
                <a:ext uri="{FF2B5EF4-FFF2-40B4-BE49-F238E27FC236}">
                  <a16:creationId xmlns:a16="http://schemas.microsoft.com/office/drawing/2014/main" id="{D3BC9A5A-9933-D031-5647-DC63EFA536E2}"/>
                </a:ext>
              </a:extLst>
            </p:cNvPr>
            <p:cNvSpPr/>
            <p:nvPr/>
          </p:nvSpPr>
          <p:spPr>
            <a:xfrm>
              <a:off x="6683124" y="1628775"/>
              <a:ext cx="1620000" cy="1620000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Handling</a:t>
              </a:r>
              <a:endParaRPr sz="1200" b="0" i="0" u="none" strike="noStrike" cap="none" dirty="0">
                <a:solidFill>
                  <a:srgbClr val="3E4A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1;p18">
              <a:extLst>
                <a:ext uri="{FF2B5EF4-FFF2-40B4-BE49-F238E27FC236}">
                  <a16:creationId xmlns:a16="http://schemas.microsoft.com/office/drawing/2014/main" id="{36016A3D-91E3-B746-E244-06EA7F8DC62A}"/>
                </a:ext>
              </a:extLst>
            </p:cNvPr>
            <p:cNvSpPr/>
            <p:nvPr/>
          </p:nvSpPr>
          <p:spPr>
            <a:xfrm>
              <a:off x="6702484" y="4004075"/>
              <a:ext cx="1620000" cy="1619999"/>
            </a:xfrm>
            <a:custGeom>
              <a:avLst/>
              <a:gdLst/>
              <a:ahLst/>
              <a:cxnLst/>
              <a:rect l="l" t="t" r="r" b="b"/>
              <a:pathLst>
                <a:path w="1732741" h="1732741" extrusionOk="0">
                  <a:moveTo>
                    <a:pt x="0" y="866371"/>
                  </a:moveTo>
                  <a:cubicBezTo>
                    <a:pt x="0" y="387888"/>
                    <a:pt x="387888" y="0"/>
                    <a:pt x="866371" y="0"/>
                  </a:cubicBezTo>
                  <a:cubicBezTo>
                    <a:pt x="1344854" y="0"/>
                    <a:pt x="1732742" y="387888"/>
                    <a:pt x="1732742" y="866371"/>
                  </a:cubicBezTo>
                  <a:cubicBezTo>
                    <a:pt x="1732742" y="1344854"/>
                    <a:pt x="1344854" y="1732742"/>
                    <a:pt x="866371" y="1732742"/>
                  </a:cubicBezTo>
                  <a:cubicBezTo>
                    <a:pt x="387888" y="1732742"/>
                    <a:pt x="0" y="1344854"/>
                    <a:pt x="0" y="866371"/>
                  </a:cubicBezTo>
                  <a:close/>
                </a:path>
              </a:pathLst>
            </a:custGeom>
            <a:solidFill>
              <a:srgbClr val="DCF0FE"/>
            </a:solidFill>
            <a:ln>
              <a:noFill/>
            </a:ln>
          </p:spPr>
          <p:txBody>
            <a:bodyPr spcFirstLastPara="1" wrap="square" lIns="277875" tIns="277875" rIns="277875" bIns="27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Libre Franklin Medium"/>
                <a:buNone/>
              </a:pPr>
              <a:r>
                <a:rPr lang="en-US" sz="1200" b="0" i="0" u="none" strike="noStrike" cap="none" dirty="0" err="1">
                  <a:solidFill>
                    <a:srgbClr val="3E4A5D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Kreativitet</a:t>
              </a:r>
              <a:endParaRPr sz="1200" b="0" i="0" u="none" strike="noStrike" cap="none" dirty="0">
                <a:solidFill>
                  <a:srgbClr val="3E4A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323;p18">
            <a:extLst>
              <a:ext uri="{FF2B5EF4-FFF2-40B4-BE49-F238E27FC236}">
                <a16:creationId xmlns:a16="http://schemas.microsoft.com/office/drawing/2014/main" id="{2738464E-7DBA-EBDD-3696-5F255A394407}"/>
              </a:ext>
            </a:extLst>
          </p:cNvPr>
          <p:cNvSpPr txBox="1"/>
          <p:nvPr/>
        </p:nvSpPr>
        <p:spPr>
          <a:xfrm>
            <a:off x="1270459" y="2705755"/>
            <a:ext cx="2835862" cy="105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Personlige</a:t>
            </a:r>
            <a:r>
              <a:rPr lang="en-US" sz="1200" b="1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 </a:t>
            </a: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ressourcer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Mod, selvtillid, vedholdenhed, samarbejde, ansvar, initiativ – og evnen til at turde fejle og være selvstændig.</a:t>
            </a:r>
            <a:endParaRPr lang="da-DK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24;p18">
            <a:extLst>
              <a:ext uri="{FF2B5EF4-FFF2-40B4-BE49-F238E27FC236}">
                <a16:creationId xmlns:a16="http://schemas.microsoft.com/office/drawing/2014/main" id="{98547208-25E2-2870-7102-07A2E158D28D}"/>
              </a:ext>
            </a:extLst>
          </p:cNvPr>
          <p:cNvSpPr txBox="1"/>
          <p:nvPr/>
        </p:nvSpPr>
        <p:spPr>
          <a:xfrm>
            <a:off x="1270459" y="3934715"/>
            <a:ext cx="28358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Omverdensforståelse</a:t>
            </a:r>
            <a:endParaRPr sz="1200" b="1" i="0" u="none" strike="noStrike" cap="none" dirty="0">
              <a:solidFill>
                <a:srgbClr val="3E4A5D"/>
              </a:solidFill>
              <a:latin typeface="Libre Franklin" pitchFamily="2" charset="77"/>
              <a:ea typeface="Libre Franklin ExtraBold"/>
              <a:cs typeface="Libre Franklin ExtraBold"/>
              <a:sym typeface="Libre Franklin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Samfundets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indretning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viden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om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kulturformer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globalisering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og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evnen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kunne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navigere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i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en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kompleks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samtid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25;p18">
            <a:extLst>
              <a:ext uri="{FF2B5EF4-FFF2-40B4-BE49-F238E27FC236}">
                <a16:creationId xmlns:a16="http://schemas.microsoft.com/office/drawing/2014/main" id="{AA0EADAC-B01E-A775-827E-D2DD974497B7}"/>
              </a:ext>
            </a:extLst>
          </p:cNvPr>
          <p:cNvSpPr txBox="1"/>
          <p:nvPr/>
        </p:nvSpPr>
        <p:spPr>
          <a:xfrm>
            <a:off x="8603764" y="2687900"/>
            <a:ext cx="27174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Handling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Planlægge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udføre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kommunikere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og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samarbejde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kunne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anvende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sit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netværk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.</a:t>
            </a:r>
            <a:endParaRPr lang="da-DK"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26;p18">
            <a:extLst>
              <a:ext uri="{FF2B5EF4-FFF2-40B4-BE49-F238E27FC236}">
                <a16:creationId xmlns:a16="http://schemas.microsoft.com/office/drawing/2014/main" id="{1BD168F0-CD64-2002-783B-F088F2948F88}"/>
              </a:ext>
            </a:extLst>
          </p:cNvPr>
          <p:cNvSpPr txBox="1"/>
          <p:nvPr/>
        </p:nvSpPr>
        <p:spPr>
          <a:xfrm>
            <a:off x="8646917" y="3920585"/>
            <a:ext cx="263110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ExtraBold"/>
              <a:buNone/>
            </a:pPr>
            <a:r>
              <a:rPr lang="en-US" sz="1200" b="1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 ExtraBold"/>
                <a:cs typeface="Libre Franklin ExtraBold"/>
                <a:sym typeface="Libre Franklin ExtraBold"/>
              </a:rPr>
              <a:t>Kreativitet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Vanebrud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overskride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tænke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divergent,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eksperimentere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og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afprøve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Libre Franklin"/>
                <a:cs typeface="Libre Franklin"/>
                <a:sym typeface="Libre Franklin"/>
              </a:rPr>
              <a:t>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C55822-BB66-BC80-775F-008911BDAA92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CD14-F432-70A7-32AE-908426558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82769E8-3554-781B-9DD0-ABEA787D1CEF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4F231FE0-6451-DA90-430F-B0EE24E5EC6E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C874208F-D64B-1330-C737-34E5171E5405}"/>
              </a:ext>
            </a:extLst>
          </p:cNvPr>
          <p:cNvSpPr txBox="1"/>
          <p:nvPr/>
        </p:nvSpPr>
        <p:spPr>
          <a:xfrm>
            <a:off x="1187752" y="1111950"/>
            <a:ext cx="447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Undervisningsmaterialet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EA8EB166-2BAB-7E8C-DD0F-6188D36A23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8" name="Afrundet rektangel 7">
            <a:extLst>
              <a:ext uri="{FF2B5EF4-FFF2-40B4-BE49-F238E27FC236}">
                <a16:creationId xmlns:a16="http://schemas.microsoft.com/office/drawing/2014/main" id="{73E23D3E-A87F-9BA6-D299-B427901B42F7}"/>
              </a:ext>
            </a:extLst>
          </p:cNvPr>
          <p:cNvSpPr/>
          <p:nvPr/>
        </p:nvSpPr>
        <p:spPr>
          <a:xfrm>
            <a:off x="1326432" y="5775012"/>
            <a:ext cx="1818541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Find materiale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3"/>
              </a:rPr>
              <a:t>her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pic>
        <p:nvPicPr>
          <p:cNvPr id="5" name="Google Shape;370;p23">
            <a:hlinkClick r:id="rId4"/>
            <a:extLst>
              <a:ext uri="{FF2B5EF4-FFF2-40B4-BE49-F238E27FC236}">
                <a16:creationId xmlns:a16="http://schemas.microsoft.com/office/drawing/2014/main" id="{94613EA2-328C-2F79-52DC-32D83578958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433" y="1848556"/>
            <a:ext cx="4788940" cy="2466963"/>
          </a:xfrm>
          <a:prstGeom prst="rect">
            <a:avLst/>
          </a:prstGeom>
          <a:noFill/>
          <a:ln>
            <a:solidFill>
              <a:srgbClr val="3E4A5D"/>
            </a:solidFill>
          </a:ln>
          <a:effectLst>
            <a:outerShdw blurRad="54950" dist="38100" dir="2700000" algn="tl" rotWithShape="0">
              <a:schemeClr val="bg2">
                <a:lumMod val="75000"/>
                <a:alpha val="86000"/>
              </a:schemeClr>
            </a:outerShdw>
          </a:effectLst>
        </p:spPr>
      </p:pic>
      <p:pic>
        <p:nvPicPr>
          <p:cNvPr id="9" name="Google Shape;372;p23">
            <a:hlinkClick r:id="rId4"/>
            <a:extLst>
              <a:ext uri="{FF2B5EF4-FFF2-40B4-BE49-F238E27FC236}">
                <a16:creationId xmlns:a16="http://schemas.microsoft.com/office/drawing/2014/main" id="{9B58B71F-547B-6E66-869A-E6530E0C5B39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453" y="2240899"/>
            <a:ext cx="3106449" cy="3683679"/>
          </a:xfrm>
          <a:prstGeom prst="rect">
            <a:avLst/>
          </a:prstGeom>
          <a:noFill/>
          <a:ln>
            <a:solidFill>
              <a:srgbClr val="3E4A5D"/>
            </a:solidFill>
          </a:ln>
          <a:effectLst>
            <a:outerShdw blurRad="50800" dist="38100" dir="2700000" algn="tl" rotWithShape="0">
              <a:schemeClr val="bg2">
                <a:lumMod val="75000"/>
                <a:alpha val="88000"/>
              </a:schemeClr>
            </a:outerShdw>
          </a:effectLst>
        </p:spPr>
      </p:pic>
      <p:pic>
        <p:nvPicPr>
          <p:cNvPr id="12" name="Grafik 11" descr="Link med massiv udfyldning">
            <a:extLst>
              <a:ext uri="{FF2B5EF4-FFF2-40B4-BE49-F238E27FC236}">
                <a16:creationId xmlns:a16="http://schemas.microsoft.com/office/drawing/2014/main" id="{6524B193-8A13-85A2-A739-399D97768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5597" y="5805557"/>
            <a:ext cx="259317" cy="25931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C49353-6568-AB26-AE06-E8E5362588D0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5877D40-E046-290D-EB60-8CCBFA422BB3}"/>
              </a:ext>
            </a:extLst>
          </p:cNvPr>
          <p:cNvSpPr/>
          <p:nvPr/>
        </p:nvSpPr>
        <p:spPr>
          <a:xfrm>
            <a:off x="5701245" y="1724437"/>
            <a:ext cx="604931" cy="615460"/>
          </a:xfrm>
          <a:prstGeom prst="ellipse">
            <a:avLst/>
          </a:prstGeom>
          <a:noFill/>
          <a:ln w="50800"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rekant 14">
            <a:extLst>
              <a:ext uri="{FF2B5EF4-FFF2-40B4-BE49-F238E27FC236}">
                <a16:creationId xmlns:a16="http://schemas.microsoft.com/office/drawing/2014/main" id="{8E361A8A-EFBC-852F-A67F-8C242DC9DC79}"/>
              </a:ext>
            </a:extLst>
          </p:cNvPr>
          <p:cNvSpPr/>
          <p:nvPr/>
        </p:nvSpPr>
        <p:spPr>
          <a:xfrm rot="16200000">
            <a:off x="6461706" y="1964922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AFC2A6B-2E22-F69F-E82C-8DFDF13B0425}"/>
              </a:ext>
            </a:extLst>
          </p:cNvPr>
          <p:cNvSpPr txBox="1"/>
          <p:nvPr/>
        </p:nvSpPr>
        <p:spPr>
          <a:xfrm>
            <a:off x="1248375" y="4596713"/>
            <a:ext cx="50256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I Projekt Edison finder I alt nødvendig materialer og alle ressourcer samlet ét sted. Størstedelen af undervisningsmaterialet findes allerede nu via menuen i højre hjørne på hjemmesiden. </a:t>
            </a:r>
          </a:p>
          <a:p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  <a:p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Alt materiale ligger klar i uge 26.</a:t>
            </a:r>
          </a:p>
        </p:txBody>
      </p:sp>
    </p:spTree>
    <p:extLst>
      <p:ext uri="{BB962C8B-B14F-4D97-AF65-F5344CB8AC3E}">
        <p14:creationId xmlns:p14="http://schemas.microsoft.com/office/powerpoint/2010/main" val="217442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A277-BD20-6421-3645-E177F488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 descr="Et billede, der indeholder indendørs, computer, bord, elektronik&#10;&#10;Indhold genereret af kunstig intelligens kan være forkert.">
            <a:extLst>
              <a:ext uri="{FF2B5EF4-FFF2-40B4-BE49-F238E27FC236}">
                <a16:creationId xmlns:a16="http://schemas.microsoft.com/office/drawing/2014/main" id="{AFB08CD8-25D3-D756-256B-D94DB1C4E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68" y="436364"/>
            <a:ext cx="4931232" cy="626145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6C28EF1-497F-FA18-06A7-171F43DF3E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A448BED-6834-94B0-8A65-CC301F93B6EC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6FFA76BD-EA71-ED72-A0A1-CFA9F5C5706C}"/>
              </a:ext>
            </a:extLst>
          </p:cNvPr>
          <p:cNvSpPr txBox="1"/>
          <p:nvPr/>
        </p:nvSpPr>
        <p:spPr>
          <a:xfrm>
            <a:off x="6629948" y="1348276"/>
            <a:ext cx="4853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Undervisningsmaterialet indeholder</a:t>
            </a:r>
            <a:endParaRPr lang="da-DK" sz="28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617CEF59-3082-734E-FE3D-C9520ED98C0B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13D3AF4B-8DA7-07CA-E3EB-EC7F852BC302}"/>
              </a:ext>
            </a:extLst>
          </p:cNvPr>
          <p:cNvSpPr txBox="1"/>
          <p:nvPr/>
        </p:nvSpPr>
        <p:spPr>
          <a:xfrm>
            <a:off x="6629949" y="2661018"/>
            <a:ext cx="4520484" cy="207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Øvelser til de enkelte faser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AI-værksted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Maker </a:t>
            </a:r>
            <a:r>
              <a:rPr lang="da-DK" sz="1200" kern="100" dirty="0" err="1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space</a:t>
            </a: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hjørne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Digital værktøjskasse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Artikler i Netavisen Edison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Podcasten Projekt Edison - Din og min by i bevægelse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Animationsfilmene Projekt Edison under luppen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Universet Spørg Eddie – Ny udgave med AI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da-DK" sz="1200" u="none" strike="noStrike" kern="100" cap="none" spc="0" normalizeH="0" baseline="0" noProof="0" dirty="0">
              <a:ln>
                <a:noFill/>
              </a:ln>
              <a:solidFill>
                <a:srgbClr val="3E4A5D"/>
              </a:solidFill>
              <a:effectLst/>
              <a:uLnTx/>
              <a:uFillTx/>
              <a:latin typeface="Libre Franklin" pitchFamily="2" charset="77"/>
              <a:ea typeface="Calibri"/>
              <a:cs typeface="Times New Roman"/>
            </a:endParaRP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609431DB-9A51-961A-FFAB-E6F9645177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6BF4E-B10D-9BFC-BFC7-C344D1ECB420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sp>
        <p:nvSpPr>
          <p:cNvPr id="2" name="Afrundet rektangel 4">
            <a:hlinkClick r:id="rId5"/>
            <a:extLst>
              <a:ext uri="{FF2B5EF4-FFF2-40B4-BE49-F238E27FC236}">
                <a16:creationId xmlns:a16="http://schemas.microsoft.com/office/drawing/2014/main" id="{1660750C-D37E-3AA6-16AB-95B153329591}"/>
              </a:ext>
            </a:extLst>
          </p:cNvPr>
          <p:cNvSpPr/>
          <p:nvPr/>
        </p:nvSpPr>
        <p:spPr>
          <a:xfrm>
            <a:off x="1716390" y="6233724"/>
            <a:ext cx="2663220" cy="315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bg1"/>
                </a:solidFill>
                <a:latin typeface="Libre Franklin" pitchFamily="2" charset="77"/>
              </a:rPr>
              <a:t>Tilmelding til Projekt Edison</a:t>
            </a:r>
          </a:p>
        </p:txBody>
      </p:sp>
    </p:spTree>
    <p:extLst>
      <p:ext uri="{BB962C8B-B14F-4D97-AF65-F5344CB8AC3E}">
        <p14:creationId xmlns:p14="http://schemas.microsoft.com/office/powerpoint/2010/main" val="42749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0945-13BA-9C06-E6DD-0104F0FF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8D5535E-2704-16C2-D488-28C749B6E01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C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3053302-846D-9CFE-8F27-2124E1CC41A9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A4B32CF1-4504-B25A-2EC4-BBDBF8B04F15}"/>
              </a:ext>
            </a:extLst>
          </p:cNvPr>
          <p:cNvCxnSpPr>
            <a:cxnSpLocks/>
          </p:cNvCxnSpPr>
          <p:nvPr/>
        </p:nvCxnSpPr>
        <p:spPr>
          <a:xfrm>
            <a:off x="1187752" y="624276"/>
            <a:ext cx="10525280" cy="0"/>
          </a:xfrm>
          <a:prstGeom prst="line">
            <a:avLst/>
          </a:prstGeom>
          <a:ln w="7747">
            <a:solidFill>
              <a:srgbClr val="3C4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A3E2676D-0EC1-CDC9-D545-B6488D992A30}"/>
              </a:ext>
            </a:extLst>
          </p:cNvPr>
          <p:cNvSpPr txBox="1"/>
          <p:nvPr/>
        </p:nvSpPr>
        <p:spPr>
          <a:xfrm>
            <a:off x="1187752" y="1348276"/>
            <a:ext cx="2861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3E4A5D"/>
                </a:solidFill>
                <a:latin typeface="Libre Franklin" pitchFamily="2" charset="77"/>
              </a:rPr>
              <a:t>Fokus 1 I </a:t>
            </a:r>
            <a:r>
              <a:rPr lang="da-DK" sz="2800" dirty="0">
                <a:solidFill>
                  <a:srgbClr val="3E4A5D"/>
                </a:solidFill>
                <a:latin typeface="Libre Franklin" pitchFamily="2" charset="77"/>
              </a:rPr>
              <a:t>Grøn omstilling</a:t>
            </a:r>
          </a:p>
        </p:txBody>
      </p:sp>
      <p:pic>
        <p:nvPicPr>
          <p:cNvPr id="13" name="Billede 12" descr="Et billede, der indeholder Font/skrifttype, Grafik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1C9A8E38-1203-C5B1-26DD-2DE21890D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120" y="6204286"/>
            <a:ext cx="1938676" cy="548638"/>
          </a:xfrm>
          <a:prstGeom prst="rect">
            <a:avLst/>
          </a:prstGeom>
        </p:spPr>
      </p:pic>
      <p:sp>
        <p:nvSpPr>
          <p:cNvPr id="9" name="Google Shape;417;g2f0c02a0eea_0_103">
            <a:extLst>
              <a:ext uri="{FF2B5EF4-FFF2-40B4-BE49-F238E27FC236}">
                <a16:creationId xmlns:a16="http://schemas.microsoft.com/office/drawing/2014/main" id="{909EF849-F121-DE76-FA1B-465D74C3D063}"/>
              </a:ext>
            </a:extLst>
          </p:cNvPr>
          <p:cNvSpPr txBox="1"/>
          <p:nvPr/>
        </p:nvSpPr>
        <p:spPr>
          <a:xfrm>
            <a:off x="1281608" y="2642795"/>
            <a:ext cx="3837043" cy="27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t" anchorCtr="0">
            <a:spAutoFit/>
          </a:bodyPr>
          <a:lstStyle/>
          <a:p>
            <a:pPr marL="0" marR="0" lvl="0" indent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Eleverne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opfordres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til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at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finde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bæredygtige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løsninger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, der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kan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forbedre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miljøet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deres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by.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Fokusområdet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inkluderer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bl.a</a:t>
            </a:r>
            <a:r>
              <a:rPr lang="en-US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. </a:t>
            </a:r>
            <a:r>
              <a:rPr lang="en-US" sz="1200" dirty="0" err="1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arbejdet</a:t>
            </a:r>
            <a:r>
              <a:rPr lang="en-US" sz="1200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 med: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reduktion af forbrug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genbrug af ressourcer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cirkulær økonomi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affaldshåndtering </a:t>
            </a: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miljøvenlige transportmuligheder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da-DK" sz="1200" kern="100" dirty="0">
                <a:solidFill>
                  <a:srgbClr val="3E4A5D"/>
                </a:solidFill>
                <a:effectLst/>
                <a:latin typeface="Libre Franklin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energieffektive løsninger</a:t>
            </a:r>
          </a:p>
          <a:p>
            <a:pPr marR="0" lvl="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200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  <a:p>
            <a:pPr>
              <a:lnSpc>
                <a:spcPct val="120600"/>
              </a:lnSpc>
              <a:buClr>
                <a:srgbClr val="000000"/>
              </a:buClr>
              <a:buSzPts val="1600"/>
            </a:pPr>
            <a:r>
              <a:rPr lang="da-DK" sz="1200" b="0" i="0" u="none" strike="noStrike" cap="none" dirty="0">
                <a:solidFill>
                  <a:srgbClr val="3E4A5D"/>
                </a:solidFill>
                <a:latin typeface="Libre Franklin" pitchFamily="2" charset="77"/>
                <a:ea typeface="Roboto"/>
                <a:cs typeface="Roboto"/>
                <a:sym typeface="Roboto"/>
              </a:rPr>
              <a:t>Fokusområdet træner kreativ og kritisk tænkning om bæredygtighed og eget bidrag til en grønnere fremtid.</a:t>
            </a:r>
            <a:endParaRPr sz="1200" b="0" i="0" u="none" strike="noStrike" cap="none" dirty="0">
              <a:solidFill>
                <a:srgbClr val="3E4A5D"/>
              </a:solidFill>
              <a:latin typeface="Libre Franklin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15" name="Afrundet rektangel 14">
            <a:extLst>
              <a:ext uri="{FF2B5EF4-FFF2-40B4-BE49-F238E27FC236}">
                <a16:creationId xmlns:a16="http://schemas.microsoft.com/office/drawing/2014/main" id="{3818C013-2E35-C35D-CEAB-8692D2DA65B7}"/>
              </a:ext>
            </a:extLst>
          </p:cNvPr>
          <p:cNvSpPr/>
          <p:nvPr/>
        </p:nvSpPr>
        <p:spPr>
          <a:xfrm>
            <a:off x="1281609" y="5684458"/>
            <a:ext cx="2659212" cy="315262"/>
          </a:xfrm>
          <a:prstGeom prst="roundRect">
            <a:avLst>
              <a:gd name="adj" fmla="val 50000"/>
            </a:avLst>
          </a:prstGeom>
          <a:noFill/>
          <a:ln>
            <a:solidFill>
              <a:srgbClr val="3E4A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      Se 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  <a:hlinkClick r:id="rId4"/>
              </a:rPr>
              <a:t>introduktionsfilm</a:t>
            </a:r>
            <a:r>
              <a:rPr lang="da-DK" sz="1200" dirty="0">
                <a:solidFill>
                  <a:srgbClr val="3E4A5D"/>
                </a:solidFill>
                <a:latin typeface="Libre Franklin" pitchFamily="2" charset="77"/>
              </a:rPr>
              <a:t> på </a:t>
            </a:r>
            <a:r>
              <a:rPr lang="da-DK" sz="1200" dirty="0" err="1">
                <a:solidFill>
                  <a:srgbClr val="3E4A5D"/>
                </a:solidFill>
                <a:latin typeface="Libre Franklin" pitchFamily="2" charset="77"/>
              </a:rPr>
              <a:t>Vimeo</a:t>
            </a:r>
            <a:endParaRPr lang="da-DK" sz="1200" dirty="0">
              <a:solidFill>
                <a:srgbClr val="3E4A5D"/>
              </a:solidFill>
              <a:latin typeface="Libre Franklin" pitchFamily="2" charset="77"/>
            </a:endParaRPr>
          </a:p>
        </p:txBody>
      </p:sp>
      <p:sp>
        <p:nvSpPr>
          <p:cNvPr id="16" name="Trekant 15">
            <a:extLst>
              <a:ext uri="{FF2B5EF4-FFF2-40B4-BE49-F238E27FC236}">
                <a16:creationId xmlns:a16="http://schemas.microsoft.com/office/drawing/2014/main" id="{7BD56E5E-490D-6663-A5E7-B8C4378E3B1F}"/>
              </a:ext>
            </a:extLst>
          </p:cNvPr>
          <p:cNvSpPr/>
          <p:nvPr/>
        </p:nvSpPr>
        <p:spPr>
          <a:xfrm rot="5400000">
            <a:off x="1444352" y="5776001"/>
            <a:ext cx="166914" cy="137885"/>
          </a:xfrm>
          <a:prstGeom prst="triangle">
            <a:avLst/>
          </a:prstGeom>
          <a:solidFill>
            <a:srgbClr val="3E4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8EA7663-00BA-41BF-FF38-4D2F5B5EE695}"/>
              </a:ext>
            </a:extLst>
          </p:cNvPr>
          <p:cNvSpPr txBox="1">
            <a:spLocks/>
          </p:cNvSpPr>
          <p:nvPr/>
        </p:nvSpPr>
        <p:spPr>
          <a:xfrm flipH="1">
            <a:off x="-107416" y="436364"/>
            <a:ext cx="1295168" cy="83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Projekt</a:t>
            </a:r>
            <a:b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</a:br>
            <a:r>
              <a:rPr lang="da-DK" sz="1000" dirty="0">
                <a:solidFill>
                  <a:srgbClr val="3C4A5E"/>
                </a:solidFill>
                <a:latin typeface="Aptos" panose="020B0004020202020204" pitchFamily="34" charset="0"/>
              </a:rPr>
              <a:t>Edison 2025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da-DK" sz="1000" dirty="0">
              <a:solidFill>
                <a:srgbClr val="3C4A5E"/>
              </a:solidFill>
              <a:latin typeface="Aptos" panose="020B0004020202020204" pitchFamily="34" charset="0"/>
            </a:endParaRPr>
          </a:p>
        </p:txBody>
      </p:sp>
      <p:pic>
        <p:nvPicPr>
          <p:cNvPr id="7" name="Billede 6" descr="Et billede, der indeholder tøj, person, Ansigt, skulder&#10;&#10;Indhold genereret af kunstig intelligens kan være forkert.">
            <a:hlinkClick r:id="rId4"/>
            <a:extLst>
              <a:ext uri="{FF2B5EF4-FFF2-40B4-BE49-F238E27FC236}">
                <a16:creationId xmlns:a16="http://schemas.microsoft.com/office/drawing/2014/main" id="{8AD3DB70-A682-75CA-48A3-E82DBF2AC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733" y="1447800"/>
            <a:ext cx="3014707" cy="5410200"/>
          </a:xfrm>
          <a:prstGeom prst="rect">
            <a:avLst/>
          </a:prstGeom>
        </p:spPr>
      </p:pic>
      <p:pic>
        <p:nvPicPr>
          <p:cNvPr id="10" name="Grafik 9" descr="Afspil med massiv udfyldning">
            <a:hlinkClick r:id="rId4"/>
            <a:extLst>
              <a:ext uri="{FF2B5EF4-FFF2-40B4-BE49-F238E27FC236}">
                <a16:creationId xmlns:a16="http://schemas.microsoft.com/office/drawing/2014/main" id="{0BCCA497-4689-50B8-BCCF-6402EE57D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4669" y="49105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0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6593</TotalTime>
  <Words>889</Words>
  <Application>Microsoft Office PowerPoint</Application>
  <PresentationFormat>Widescreen</PresentationFormat>
  <Paragraphs>141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Arial</vt:lpstr>
      <vt:lpstr>Libre Franklin ExtraBold</vt:lpstr>
      <vt:lpstr>Libre Franklin Medium</vt:lpstr>
      <vt:lpstr>Aptos Display</vt:lpstr>
      <vt:lpstr>Aptos</vt:lpstr>
      <vt:lpstr>Libre Franklin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Frisk</dc:creator>
  <cp:lastModifiedBy>Rikke Falkenberg</cp:lastModifiedBy>
  <cp:revision>27</cp:revision>
  <cp:lastPrinted>2025-04-08T07:47:41Z</cp:lastPrinted>
  <dcterms:created xsi:type="dcterms:W3CDTF">2025-04-08T07:16:32Z</dcterms:created>
  <dcterms:modified xsi:type="dcterms:W3CDTF">2025-05-07T13:25:33Z</dcterms:modified>
</cp:coreProperties>
</file>